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72" r:id="rId16"/>
    <p:sldId id="271" r:id="rId17"/>
    <p:sldId id="269"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01D9"/>
    <a:srgbClr val="F2FD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p:scale>
          <a:sx n="118" d="100"/>
          <a:sy n="118" d="100"/>
        </p:scale>
        <p:origin x="-13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34FB1F-ABBB-45A6-9070-175A0D33E55C}"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969707964"/>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34FB1F-ABBB-45A6-9070-175A0D33E55C}"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3447345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34FB1F-ABBB-45A6-9070-175A0D33E55C}"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044-F92B-4456-9DD1-E665D98EC42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76708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34FB1F-ABBB-45A6-9070-175A0D33E55C}"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3215073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34FB1F-ABBB-45A6-9070-175A0D33E55C}"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044-F92B-4456-9DD1-E665D98EC42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2545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34FB1F-ABBB-45A6-9070-175A0D33E55C}"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72878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34FB1F-ABBB-45A6-9070-175A0D33E55C}"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3398167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34FB1F-ABBB-45A6-9070-175A0D33E55C}"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1440812402"/>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34FB1F-ABBB-45A6-9070-175A0D33E55C}"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2460641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34FB1F-ABBB-45A6-9070-175A0D33E55C}" type="datetimeFigureOut">
              <a:rPr lang="en-US" smtClean="0"/>
              <a:t>10/5/2019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1392251984"/>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34FB1F-ABBB-45A6-9070-175A0D33E55C}" type="datetimeFigureOut">
              <a:rPr lang="en-US" smtClean="0"/>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298570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34FB1F-ABBB-45A6-9070-175A0D33E55C}" type="datetimeFigureOut">
              <a:rPr lang="en-US" smtClean="0"/>
              <a:t>10/5/2019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3472380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34FB1F-ABBB-45A6-9070-175A0D33E55C}" type="datetimeFigureOut">
              <a:rPr lang="en-US" smtClean="0"/>
              <a:t>10/5/2019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200082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4FB1F-ABBB-45A6-9070-175A0D33E55C}" type="datetimeFigureOut">
              <a:rPr lang="en-US" smtClean="0"/>
              <a:t>10/5/2019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240388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34FB1F-ABBB-45A6-9070-175A0D33E55C}" type="datetimeFigureOut">
              <a:rPr lang="en-US" smtClean="0"/>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2108949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E34FB1F-ABBB-45A6-9070-175A0D33E55C}" type="datetimeFigureOut">
              <a:rPr lang="en-US" smtClean="0"/>
              <a:t>10/5/2019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D7044-F92B-4456-9DD1-E665D98EC421}" type="slidenum">
              <a:rPr lang="en-US" smtClean="0"/>
              <a:t>‹#›</a:t>
            </a:fld>
            <a:endParaRPr lang="en-US"/>
          </a:p>
        </p:txBody>
      </p:sp>
    </p:spTree>
    <p:extLst>
      <p:ext uri="{BB962C8B-B14F-4D97-AF65-F5344CB8AC3E}">
        <p14:creationId xmlns:p14="http://schemas.microsoft.com/office/powerpoint/2010/main" val="301932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34FB1F-ABBB-45A6-9070-175A0D33E55C}" type="datetimeFigureOut">
              <a:rPr lang="en-US" smtClean="0"/>
              <a:t>10/5/2019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ED7044-F92B-4456-9DD1-E665D98EC421}" type="slidenum">
              <a:rPr lang="en-US" smtClean="0"/>
              <a:t>‹#›</a:t>
            </a:fld>
            <a:endParaRPr lang="en-US"/>
          </a:p>
        </p:txBody>
      </p:sp>
    </p:spTree>
    <p:extLst>
      <p:ext uri="{BB962C8B-B14F-4D97-AF65-F5344CB8AC3E}">
        <p14:creationId xmlns:p14="http://schemas.microsoft.com/office/powerpoint/2010/main" val="2817601662"/>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45520" y="635704"/>
            <a:ext cx="9144000" cy="2387600"/>
          </a:xfrm>
        </p:spPr>
        <p:txBody>
          <a:bodyPr>
            <a:normAutofit fontScale="90000"/>
          </a:bodyPr>
          <a:lstStyle/>
          <a:p>
            <a:pPr algn="ctr"/>
            <a:r>
              <a:rPr lang="en-US" sz="3600" b="1" dirty="0">
                <a:solidFill>
                  <a:srgbClr val="FFFF00"/>
                </a:solidFill>
              </a:rPr>
              <a:t>The Best IELTS Coaching Centre</a:t>
            </a:r>
            <a:br>
              <a:rPr lang="en-US" sz="3600" b="1" dirty="0">
                <a:solidFill>
                  <a:srgbClr val="FFFF00"/>
                </a:solidFill>
              </a:rPr>
            </a:br>
            <a:r>
              <a:rPr lang="en-US" sz="3600" b="1" dirty="0">
                <a:solidFill>
                  <a:srgbClr val="FFFF00"/>
                </a:solidFill>
              </a:rPr>
              <a:t> Kerala</a:t>
            </a:r>
            <a:br>
              <a:rPr lang="en-US" sz="3600" b="1" dirty="0">
                <a:solidFill>
                  <a:srgbClr val="FFFF00"/>
                </a:solidFill>
              </a:rPr>
            </a:br>
            <a:r>
              <a:rPr lang="en-US" sz="2700" b="1" dirty="0">
                <a:solidFill>
                  <a:srgbClr val="FFFF00"/>
                </a:solidFill>
              </a:rPr>
              <a:t>The Trailblazer, </a:t>
            </a:r>
            <a:r>
              <a:rPr lang="en-US" sz="2700" b="1" dirty="0" smtClean="0">
                <a:solidFill>
                  <a:srgbClr val="FFFF00"/>
                </a:solidFill>
              </a:rPr>
              <a:t>The Money-Spinner &amp; Record </a:t>
            </a:r>
            <a:r>
              <a:rPr lang="en-US" sz="2700" b="1" dirty="0">
                <a:solidFill>
                  <a:srgbClr val="FFFF00"/>
                </a:solidFill>
              </a:rPr>
              <a:t>Breaker in English Language Exam Training Business</a:t>
            </a:r>
            <a:r>
              <a:rPr lang="en-US" b="1" dirty="0">
                <a:solidFill>
                  <a:srgbClr val="FFFF00"/>
                </a:solidFill>
              </a:rPr>
              <a:t/>
            </a:r>
            <a:br>
              <a:rPr lang="en-US" b="1" dirty="0">
                <a:solidFill>
                  <a:srgbClr val="FFFF00"/>
                </a:solidFill>
              </a:rPr>
            </a:br>
            <a:endParaRPr lang="en-US" b="1" dirty="0">
              <a:solidFill>
                <a:srgbClr val="FFFF00"/>
              </a:solidFill>
            </a:endParaRPr>
          </a:p>
        </p:txBody>
      </p:sp>
      <p:sp>
        <p:nvSpPr>
          <p:cNvPr id="3" name="Subtitle 2"/>
          <p:cNvSpPr>
            <a:spLocks noGrp="1"/>
          </p:cNvSpPr>
          <p:nvPr>
            <p:ph type="subTitle" idx="1"/>
          </p:nvPr>
        </p:nvSpPr>
        <p:spPr>
          <a:xfrm>
            <a:off x="1654629" y="2930234"/>
            <a:ext cx="9144000" cy="1655762"/>
          </a:xfrm>
        </p:spPr>
        <p:txBody>
          <a:bodyPr>
            <a:normAutofit/>
          </a:bodyPr>
          <a:lstStyle/>
          <a:p>
            <a:pPr algn="ctr"/>
            <a:endParaRPr lang="en-US" cap="none" dirty="0">
              <a:solidFill>
                <a:schemeClr val="bg1"/>
              </a:solidFill>
            </a:endParaRPr>
          </a:p>
          <a:p>
            <a:pPr algn="ctr"/>
            <a:endParaRPr lang="en-US" cap="none" dirty="0">
              <a:solidFill>
                <a:schemeClr val="bg1"/>
              </a:solidFill>
            </a:endParaRPr>
          </a:p>
          <a:p>
            <a:pPr algn="ctr"/>
            <a:r>
              <a:rPr lang="en-US" cap="none" dirty="0">
                <a:solidFill>
                  <a:schemeClr val="bg1"/>
                </a:solidFill>
              </a:rPr>
              <a:t>www.cosmocentre.in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70584" y="2543908"/>
            <a:ext cx="2693873" cy="958793"/>
          </a:xfrm>
          <a:prstGeom prst="rect">
            <a:avLst/>
          </a:prstGeom>
        </p:spPr>
      </p:pic>
    </p:spTree>
    <p:extLst>
      <p:ext uri="{BB962C8B-B14F-4D97-AF65-F5344CB8AC3E}">
        <p14:creationId xmlns:p14="http://schemas.microsoft.com/office/powerpoint/2010/main" val="62910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a:solidFill>
                  <a:schemeClr val="bg1"/>
                </a:solidFill>
                <a:latin typeface="Arial Black" panose="020B0A04020102020204" pitchFamily="34" charset="0"/>
              </a:rPr>
              <a:t>Intended Audience</a:t>
            </a:r>
          </a:p>
        </p:txBody>
      </p:sp>
      <p:sp>
        <p:nvSpPr>
          <p:cNvPr id="3" name="Content Placeholder 2"/>
          <p:cNvSpPr>
            <a:spLocks noGrp="1"/>
          </p:cNvSpPr>
          <p:nvPr>
            <p:ph idx="1"/>
          </p:nvPr>
        </p:nvSpPr>
        <p:spPr>
          <a:xfrm>
            <a:off x="3648268" y="1894114"/>
            <a:ext cx="7507412" cy="3974980"/>
          </a:xfrm>
        </p:spPr>
        <p:txBody>
          <a:bodyPr>
            <a:normAutofit/>
          </a:bodyPr>
          <a:lstStyle/>
          <a:p>
            <a:pPr>
              <a:buClr>
                <a:schemeClr val="bg1"/>
              </a:buClr>
              <a:buFont typeface="Wingdings" panose="05000000000000000000" pitchFamily="2" charset="2"/>
              <a:buChar char="v"/>
            </a:pPr>
            <a:r>
              <a:rPr lang="en-US" sz="2400" b="1" dirty="0">
                <a:solidFill>
                  <a:srgbClr val="92D050"/>
                </a:solidFill>
              </a:rPr>
              <a:t>All Medical Professionals who wish to work abroad</a:t>
            </a:r>
          </a:p>
          <a:p>
            <a:pPr>
              <a:buClr>
                <a:schemeClr val="bg1"/>
              </a:buClr>
              <a:buFont typeface="Wingdings" panose="05000000000000000000" pitchFamily="2" charset="2"/>
              <a:buChar char="v"/>
            </a:pPr>
            <a:r>
              <a:rPr lang="en-US" sz="2400" b="1" dirty="0">
                <a:solidFill>
                  <a:srgbClr val="92D050"/>
                </a:solidFill>
              </a:rPr>
              <a:t>Students who wish to pursue their studies abroad</a:t>
            </a:r>
          </a:p>
          <a:p>
            <a:pPr>
              <a:buClr>
                <a:schemeClr val="bg1"/>
              </a:buClr>
              <a:buFont typeface="Wingdings" panose="05000000000000000000" pitchFamily="2" charset="2"/>
              <a:buChar char="v"/>
            </a:pPr>
            <a:r>
              <a:rPr lang="en-US" sz="2400" b="1" dirty="0">
                <a:solidFill>
                  <a:srgbClr val="92D050"/>
                </a:solidFill>
              </a:rPr>
              <a:t>People who wish to migrate to English Speaking Countries</a:t>
            </a:r>
          </a:p>
        </p:txBody>
      </p:sp>
    </p:spTree>
    <p:extLst>
      <p:ext uri="{BB962C8B-B14F-4D97-AF65-F5344CB8AC3E}">
        <p14:creationId xmlns:p14="http://schemas.microsoft.com/office/powerpoint/2010/main" val="2737934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smtClean="0">
                <a:solidFill>
                  <a:schemeClr val="bg1"/>
                </a:solidFill>
                <a:latin typeface="Arial Black" panose="020B0A04020102020204" pitchFamily="34" charset="0"/>
              </a:rPr>
              <a:t>Basic Requirements</a:t>
            </a:r>
            <a:br>
              <a:rPr lang="en-US" sz="4000" b="1" dirty="0" smtClean="0">
                <a:solidFill>
                  <a:schemeClr val="bg1"/>
                </a:solidFill>
                <a:latin typeface="Arial Black" panose="020B0A04020102020204" pitchFamily="34" charset="0"/>
              </a:rPr>
            </a:br>
            <a:endParaRPr lang="en-US" sz="4000" b="1"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3648268" y="1894114"/>
            <a:ext cx="7507412" cy="3974980"/>
          </a:xfrm>
        </p:spPr>
        <p:txBody>
          <a:bodyPr>
            <a:normAutofit/>
          </a:bodyPr>
          <a:lstStyle/>
          <a:p>
            <a:pPr marL="0" indent="0">
              <a:buClr>
                <a:schemeClr val="bg1"/>
              </a:buClr>
              <a:buNone/>
            </a:pPr>
            <a:r>
              <a:rPr lang="en-US" sz="2400" b="1" dirty="0" smtClean="0">
                <a:solidFill>
                  <a:srgbClr val="92D050"/>
                </a:solidFill>
              </a:rPr>
              <a:t>INFRASTRUCTURE</a:t>
            </a:r>
          </a:p>
          <a:p>
            <a:pPr>
              <a:buClr>
                <a:schemeClr val="bg1"/>
              </a:buClr>
              <a:buFont typeface="Wingdings" pitchFamily="2" charset="2"/>
              <a:buChar char="v"/>
            </a:pPr>
            <a:r>
              <a:rPr lang="en-US" sz="2400" b="1" dirty="0" smtClean="0">
                <a:solidFill>
                  <a:srgbClr val="92D050"/>
                </a:solidFill>
              </a:rPr>
              <a:t>1200-1500sq.ft Area</a:t>
            </a:r>
          </a:p>
          <a:p>
            <a:pPr>
              <a:buClr>
                <a:schemeClr val="bg1"/>
              </a:buClr>
              <a:buFont typeface="Wingdings" pitchFamily="2" charset="2"/>
              <a:buChar char="v"/>
            </a:pPr>
            <a:r>
              <a:rPr lang="en-US" sz="2400" b="1" dirty="0" smtClean="0">
                <a:solidFill>
                  <a:srgbClr val="92D050"/>
                </a:solidFill>
              </a:rPr>
              <a:t>Owned or Rented</a:t>
            </a:r>
          </a:p>
          <a:p>
            <a:pPr>
              <a:buClr>
                <a:schemeClr val="bg1"/>
              </a:buClr>
              <a:buFont typeface="Wingdings" pitchFamily="2" charset="2"/>
              <a:buChar char="v"/>
            </a:pPr>
            <a:r>
              <a:rPr lang="en-US" sz="2400" b="1" dirty="0" smtClean="0">
                <a:solidFill>
                  <a:srgbClr val="92D050"/>
                </a:solidFill>
              </a:rPr>
              <a:t>Must be in a locality accessible for Candidates</a:t>
            </a:r>
          </a:p>
          <a:p>
            <a:pPr>
              <a:buClr>
                <a:schemeClr val="bg1"/>
              </a:buClr>
              <a:buFont typeface="Wingdings" pitchFamily="2" charset="2"/>
              <a:buChar char="v"/>
            </a:pPr>
            <a:r>
              <a:rPr lang="en-US" sz="2400" b="1" dirty="0" smtClean="0">
                <a:solidFill>
                  <a:srgbClr val="92D050"/>
                </a:solidFill>
              </a:rPr>
              <a:t>Preferably where similar institutions are located</a:t>
            </a:r>
          </a:p>
          <a:p>
            <a:pPr>
              <a:buClr>
                <a:schemeClr val="bg1"/>
              </a:buClr>
              <a:buFont typeface="Wingdings" pitchFamily="2" charset="2"/>
              <a:buChar char="v"/>
            </a:pPr>
            <a:r>
              <a:rPr lang="en-US" sz="2400" b="1" dirty="0" smtClean="0">
                <a:solidFill>
                  <a:srgbClr val="92D050"/>
                </a:solidFill>
              </a:rPr>
              <a:t>Furnished front office </a:t>
            </a:r>
            <a:r>
              <a:rPr lang="en-US" sz="2400" b="1" dirty="0">
                <a:solidFill>
                  <a:srgbClr val="92D050"/>
                </a:solidFill>
              </a:rPr>
              <a:t>+</a:t>
            </a:r>
            <a:r>
              <a:rPr lang="en-US" sz="2400" b="1" dirty="0" smtClean="0">
                <a:solidFill>
                  <a:srgbClr val="92D050"/>
                </a:solidFill>
              </a:rPr>
              <a:t> 2 classrooms</a:t>
            </a:r>
          </a:p>
          <a:p>
            <a:pPr marL="0" indent="0">
              <a:buClr>
                <a:schemeClr val="bg1"/>
              </a:buClr>
              <a:buNone/>
            </a:pPr>
            <a:endParaRPr lang="en-US" sz="2400" b="1" dirty="0">
              <a:solidFill>
                <a:srgbClr val="92D050"/>
              </a:solidFill>
            </a:endParaRPr>
          </a:p>
        </p:txBody>
      </p:sp>
    </p:spTree>
    <p:extLst>
      <p:ext uri="{BB962C8B-B14F-4D97-AF65-F5344CB8AC3E}">
        <p14:creationId xmlns:p14="http://schemas.microsoft.com/office/powerpoint/2010/main" val="4154178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smtClean="0">
                <a:solidFill>
                  <a:schemeClr val="bg1"/>
                </a:solidFill>
                <a:latin typeface="Arial Black" panose="020B0A04020102020204" pitchFamily="34" charset="0"/>
              </a:rPr>
              <a:t>Basic Requirements</a:t>
            </a:r>
            <a:br>
              <a:rPr lang="en-US" sz="4000" b="1" dirty="0" smtClean="0">
                <a:solidFill>
                  <a:schemeClr val="bg1"/>
                </a:solidFill>
                <a:latin typeface="Arial Black" panose="020B0A04020102020204" pitchFamily="34" charset="0"/>
              </a:rPr>
            </a:br>
            <a:endParaRPr lang="en-US" sz="4000" b="1"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3648268" y="1894114"/>
            <a:ext cx="7507412" cy="3974980"/>
          </a:xfrm>
        </p:spPr>
        <p:txBody>
          <a:bodyPr>
            <a:normAutofit/>
          </a:bodyPr>
          <a:lstStyle/>
          <a:p>
            <a:pPr marL="0" indent="0">
              <a:buClr>
                <a:schemeClr val="bg1"/>
              </a:buClr>
              <a:buNone/>
            </a:pPr>
            <a:r>
              <a:rPr lang="en-US" sz="2400" b="1" dirty="0" smtClean="0">
                <a:solidFill>
                  <a:srgbClr val="92D050"/>
                </a:solidFill>
              </a:rPr>
              <a:t>MANPOWER (MINIMUM)</a:t>
            </a:r>
          </a:p>
          <a:p>
            <a:pPr>
              <a:buClr>
                <a:schemeClr val="bg1"/>
              </a:buClr>
              <a:buFont typeface="Wingdings" pitchFamily="2" charset="2"/>
              <a:buChar char="v"/>
            </a:pPr>
            <a:r>
              <a:rPr lang="en-US" sz="2400" b="1" dirty="0" smtClean="0">
                <a:solidFill>
                  <a:srgbClr val="92D050"/>
                </a:solidFill>
              </a:rPr>
              <a:t>1 </a:t>
            </a:r>
            <a:r>
              <a:rPr lang="en-US" sz="2400" b="1" dirty="0">
                <a:solidFill>
                  <a:srgbClr val="92D050"/>
                </a:solidFill>
              </a:rPr>
              <a:t>O</a:t>
            </a:r>
            <a:r>
              <a:rPr lang="en-US" sz="2400" b="1" dirty="0" smtClean="0">
                <a:solidFill>
                  <a:srgbClr val="92D050"/>
                </a:solidFill>
              </a:rPr>
              <a:t>ffice </a:t>
            </a:r>
            <a:r>
              <a:rPr lang="en-US" sz="2400" b="1" dirty="0">
                <a:solidFill>
                  <a:srgbClr val="92D050"/>
                </a:solidFill>
              </a:rPr>
              <a:t>A</a:t>
            </a:r>
            <a:r>
              <a:rPr lang="en-US" sz="2400" b="1" dirty="0" smtClean="0">
                <a:solidFill>
                  <a:srgbClr val="92D050"/>
                </a:solidFill>
              </a:rPr>
              <a:t>ssistant </a:t>
            </a:r>
          </a:p>
          <a:p>
            <a:pPr>
              <a:buClr>
                <a:schemeClr val="bg1"/>
              </a:buClr>
              <a:buFont typeface="Wingdings" pitchFamily="2" charset="2"/>
              <a:buChar char="v"/>
            </a:pPr>
            <a:r>
              <a:rPr lang="en-US" sz="2400" b="1" dirty="0" smtClean="0">
                <a:solidFill>
                  <a:srgbClr val="92D050"/>
                </a:solidFill>
              </a:rPr>
              <a:t>1 Trainer </a:t>
            </a:r>
            <a:endParaRPr lang="en-US" sz="2400" b="1" dirty="0">
              <a:solidFill>
                <a:srgbClr val="92D050"/>
              </a:solidFill>
            </a:endParaRPr>
          </a:p>
        </p:txBody>
      </p:sp>
    </p:spTree>
    <p:extLst>
      <p:ext uri="{BB962C8B-B14F-4D97-AF65-F5344CB8AC3E}">
        <p14:creationId xmlns:p14="http://schemas.microsoft.com/office/powerpoint/2010/main" val="3024734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smtClean="0">
                <a:solidFill>
                  <a:schemeClr val="bg1"/>
                </a:solidFill>
                <a:latin typeface="Arial Black" panose="020B0A04020102020204" pitchFamily="34" charset="0"/>
              </a:rPr>
              <a:t>Financial Investment</a:t>
            </a:r>
            <a:endParaRPr lang="en-US" sz="4000" b="1"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3648268" y="1894114"/>
            <a:ext cx="7507412" cy="3974980"/>
          </a:xfrm>
        </p:spPr>
        <p:txBody>
          <a:bodyPr>
            <a:normAutofit/>
          </a:bodyPr>
          <a:lstStyle/>
          <a:p>
            <a:pPr marL="0" indent="0">
              <a:buClr>
                <a:schemeClr val="bg1"/>
              </a:buClr>
              <a:buNone/>
            </a:pPr>
            <a:r>
              <a:rPr lang="en-US" sz="2400" b="1" u="sng" dirty="0" smtClean="0">
                <a:solidFill>
                  <a:srgbClr val="92D050"/>
                </a:solidFill>
              </a:rPr>
              <a:t>CAT – A</a:t>
            </a:r>
            <a:r>
              <a:rPr lang="en-US" sz="2400" b="1" dirty="0" smtClean="0">
                <a:solidFill>
                  <a:srgbClr val="92D050"/>
                </a:solidFill>
              </a:rPr>
              <a:t>:</a:t>
            </a:r>
            <a:endParaRPr lang="en-US" sz="2400" b="1" dirty="0" smtClean="0">
              <a:solidFill>
                <a:srgbClr val="92D050"/>
              </a:solidFill>
            </a:endParaRPr>
          </a:p>
          <a:p>
            <a:pPr marL="0" indent="0">
              <a:buClr>
                <a:schemeClr val="bg1"/>
              </a:buClr>
              <a:buNone/>
            </a:pPr>
            <a:r>
              <a:rPr lang="en-US" sz="2400" b="1" dirty="0" smtClean="0">
                <a:solidFill>
                  <a:srgbClr val="92D050"/>
                </a:solidFill>
              </a:rPr>
              <a:t>Franchise fee : 4 lakh + GST</a:t>
            </a:r>
          </a:p>
          <a:p>
            <a:pPr marL="0" indent="0">
              <a:buClr>
                <a:schemeClr val="bg1"/>
              </a:buClr>
              <a:buNone/>
            </a:pPr>
            <a:r>
              <a:rPr lang="en-US" sz="2400" b="1" dirty="0" smtClean="0">
                <a:solidFill>
                  <a:srgbClr val="92D050"/>
                </a:solidFill>
              </a:rPr>
              <a:t>Security Deposit : 60000</a:t>
            </a:r>
          </a:p>
          <a:p>
            <a:pPr marL="0" indent="0">
              <a:buClr>
                <a:schemeClr val="bg1"/>
              </a:buClr>
              <a:buNone/>
            </a:pPr>
            <a:r>
              <a:rPr lang="en-US" sz="2400" b="1" dirty="0" smtClean="0">
                <a:solidFill>
                  <a:srgbClr val="92D050"/>
                </a:solidFill>
              </a:rPr>
              <a:t>Agreement Period : 3 years</a:t>
            </a:r>
          </a:p>
          <a:p>
            <a:pPr marL="0" indent="0">
              <a:buClr>
                <a:schemeClr val="bg1"/>
              </a:buClr>
              <a:buNone/>
            </a:pPr>
            <a:r>
              <a:rPr lang="en-US" sz="2400" b="1" dirty="0" smtClean="0">
                <a:solidFill>
                  <a:srgbClr val="92D050"/>
                </a:solidFill>
              </a:rPr>
              <a:t>Infrastructure, Interior &amp; Launch Cost </a:t>
            </a:r>
            <a:r>
              <a:rPr lang="en-US" sz="2400" b="1" dirty="0" smtClean="0">
                <a:solidFill>
                  <a:srgbClr val="92D050"/>
                </a:solidFill>
              </a:rPr>
              <a:t>:       Approx. 3 lakhs (depends on space)</a:t>
            </a:r>
            <a:endParaRPr lang="en-US" sz="2400" b="1" dirty="0" smtClean="0">
              <a:solidFill>
                <a:srgbClr val="92D050"/>
              </a:solidFill>
            </a:endParaRPr>
          </a:p>
          <a:p>
            <a:pPr marL="0" indent="0">
              <a:buClr>
                <a:schemeClr val="bg1"/>
              </a:buClr>
              <a:buNone/>
            </a:pPr>
            <a:r>
              <a:rPr lang="en-US" sz="2400" b="1" dirty="0" smtClean="0">
                <a:solidFill>
                  <a:srgbClr val="92D050"/>
                </a:solidFill>
              </a:rPr>
              <a:t>Royalty Fee : 10% of the Total Annual Revenue.</a:t>
            </a:r>
          </a:p>
        </p:txBody>
      </p:sp>
    </p:spTree>
    <p:extLst>
      <p:ext uri="{BB962C8B-B14F-4D97-AF65-F5344CB8AC3E}">
        <p14:creationId xmlns:p14="http://schemas.microsoft.com/office/powerpoint/2010/main" val="999697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smtClean="0">
                <a:solidFill>
                  <a:schemeClr val="bg1"/>
                </a:solidFill>
                <a:latin typeface="Arial Black" panose="020B0A04020102020204" pitchFamily="34" charset="0"/>
              </a:rPr>
              <a:t>Financial Investment</a:t>
            </a:r>
            <a:endParaRPr lang="en-US" sz="4000" b="1"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3648268" y="1894114"/>
            <a:ext cx="7507412" cy="3974980"/>
          </a:xfrm>
        </p:spPr>
        <p:txBody>
          <a:bodyPr>
            <a:normAutofit/>
          </a:bodyPr>
          <a:lstStyle/>
          <a:p>
            <a:pPr marL="0" indent="0">
              <a:buClr>
                <a:schemeClr val="bg1"/>
              </a:buClr>
              <a:buNone/>
            </a:pPr>
            <a:r>
              <a:rPr lang="en-US" sz="2400" b="1" u="sng" dirty="0" smtClean="0">
                <a:solidFill>
                  <a:srgbClr val="92D050"/>
                </a:solidFill>
              </a:rPr>
              <a:t>CAT - A1 (Metro)</a:t>
            </a:r>
            <a:r>
              <a:rPr lang="en-US" sz="2400" b="1" dirty="0" smtClean="0">
                <a:solidFill>
                  <a:srgbClr val="92D050"/>
                </a:solidFill>
              </a:rPr>
              <a:t>:</a:t>
            </a:r>
            <a:endParaRPr lang="en-US" sz="2400" b="1" dirty="0" smtClean="0">
              <a:solidFill>
                <a:srgbClr val="92D050"/>
              </a:solidFill>
            </a:endParaRPr>
          </a:p>
          <a:p>
            <a:pPr marL="0" indent="0">
              <a:buClr>
                <a:schemeClr val="bg1"/>
              </a:buClr>
              <a:buNone/>
            </a:pPr>
            <a:r>
              <a:rPr lang="en-US" sz="2400" b="1" dirty="0" smtClean="0">
                <a:solidFill>
                  <a:srgbClr val="92D050"/>
                </a:solidFill>
              </a:rPr>
              <a:t>Franchise fee : 5 lakhs + GST</a:t>
            </a:r>
          </a:p>
          <a:p>
            <a:pPr marL="0" indent="0">
              <a:buClr>
                <a:schemeClr val="bg1"/>
              </a:buClr>
              <a:buNone/>
            </a:pPr>
            <a:r>
              <a:rPr lang="en-US" sz="2400" b="1" dirty="0" smtClean="0">
                <a:solidFill>
                  <a:srgbClr val="92D050"/>
                </a:solidFill>
              </a:rPr>
              <a:t>Security Deposit : 60000</a:t>
            </a:r>
          </a:p>
          <a:p>
            <a:pPr marL="0" indent="0">
              <a:buClr>
                <a:schemeClr val="bg1"/>
              </a:buClr>
              <a:buNone/>
            </a:pPr>
            <a:r>
              <a:rPr lang="en-US" sz="2400" b="1" dirty="0" smtClean="0">
                <a:solidFill>
                  <a:srgbClr val="92D050"/>
                </a:solidFill>
              </a:rPr>
              <a:t>Agreement Period : 3 years</a:t>
            </a:r>
          </a:p>
          <a:p>
            <a:pPr marL="0" indent="0">
              <a:buClr>
                <a:schemeClr val="bg1"/>
              </a:buClr>
              <a:buNone/>
            </a:pPr>
            <a:r>
              <a:rPr lang="en-US" sz="2400" b="1" dirty="0" smtClean="0">
                <a:solidFill>
                  <a:srgbClr val="92D050"/>
                </a:solidFill>
              </a:rPr>
              <a:t>Infrastructure, Interior and Launch Cost </a:t>
            </a:r>
            <a:r>
              <a:rPr lang="en-US" sz="2400" b="1" dirty="0">
                <a:solidFill>
                  <a:srgbClr val="92D050"/>
                </a:solidFill>
              </a:rPr>
              <a:t>: </a:t>
            </a:r>
            <a:r>
              <a:rPr lang="en-US" sz="2400" b="1" dirty="0" smtClean="0">
                <a:solidFill>
                  <a:srgbClr val="92D050"/>
                </a:solidFill>
              </a:rPr>
              <a:t>   Approx</a:t>
            </a:r>
            <a:r>
              <a:rPr lang="en-US" sz="2400" b="1" dirty="0">
                <a:solidFill>
                  <a:srgbClr val="92D050"/>
                </a:solidFill>
              </a:rPr>
              <a:t>. 3.5 lakhs (depends on space)</a:t>
            </a:r>
          </a:p>
          <a:p>
            <a:pPr marL="0" indent="0">
              <a:buClr>
                <a:schemeClr val="bg1"/>
              </a:buClr>
              <a:buNone/>
            </a:pPr>
            <a:r>
              <a:rPr lang="en-US" sz="2400" b="1" dirty="0" smtClean="0">
                <a:solidFill>
                  <a:srgbClr val="92D050"/>
                </a:solidFill>
              </a:rPr>
              <a:t>Royalty </a:t>
            </a:r>
            <a:r>
              <a:rPr lang="en-US" sz="2400" b="1" dirty="0">
                <a:solidFill>
                  <a:srgbClr val="92D050"/>
                </a:solidFill>
              </a:rPr>
              <a:t>Fee </a:t>
            </a:r>
            <a:r>
              <a:rPr lang="en-US" sz="2400" b="1" dirty="0" smtClean="0">
                <a:solidFill>
                  <a:srgbClr val="92D050"/>
                </a:solidFill>
              </a:rPr>
              <a:t>:10% </a:t>
            </a:r>
            <a:r>
              <a:rPr lang="en-US" sz="2400" b="1" dirty="0">
                <a:solidFill>
                  <a:srgbClr val="92D050"/>
                </a:solidFill>
              </a:rPr>
              <a:t>of the </a:t>
            </a:r>
            <a:r>
              <a:rPr lang="en-US" sz="2400" b="1" dirty="0" smtClean="0">
                <a:solidFill>
                  <a:srgbClr val="92D050"/>
                </a:solidFill>
              </a:rPr>
              <a:t>Total Annual Revenue</a:t>
            </a:r>
            <a:r>
              <a:rPr lang="en-US" sz="2400" b="1" dirty="0">
                <a:solidFill>
                  <a:srgbClr val="92D050"/>
                </a:solidFill>
              </a:rPr>
              <a:t>.</a:t>
            </a:r>
          </a:p>
          <a:p>
            <a:pPr marL="0" indent="0">
              <a:buClr>
                <a:schemeClr val="bg1"/>
              </a:buClr>
              <a:buNone/>
            </a:pPr>
            <a:endParaRPr lang="en-US" sz="2400" b="1" dirty="0" smtClean="0">
              <a:solidFill>
                <a:srgbClr val="92D050"/>
              </a:solidFill>
            </a:endParaRPr>
          </a:p>
        </p:txBody>
      </p:sp>
    </p:spTree>
    <p:extLst>
      <p:ext uri="{BB962C8B-B14F-4D97-AF65-F5344CB8AC3E}">
        <p14:creationId xmlns:p14="http://schemas.microsoft.com/office/powerpoint/2010/main" val="3759191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smtClean="0">
                <a:solidFill>
                  <a:schemeClr val="bg1"/>
                </a:solidFill>
                <a:latin typeface="Arial Black" panose="020B0A04020102020204" pitchFamily="34" charset="0"/>
              </a:rPr>
              <a:t>Financial Investment</a:t>
            </a:r>
            <a:endParaRPr lang="en-US" sz="4000" b="1"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3648268" y="1894114"/>
            <a:ext cx="7507412" cy="3974980"/>
          </a:xfrm>
        </p:spPr>
        <p:txBody>
          <a:bodyPr>
            <a:normAutofit/>
          </a:bodyPr>
          <a:lstStyle/>
          <a:p>
            <a:pPr marL="0" indent="0">
              <a:buClr>
                <a:schemeClr val="bg1"/>
              </a:buClr>
              <a:buNone/>
            </a:pPr>
            <a:r>
              <a:rPr lang="en-US" sz="2400" b="1" u="sng" dirty="0" smtClean="0">
                <a:solidFill>
                  <a:srgbClr val="92D050"/>
                </a:solidFill>
              </a:rPr>
              <a:t>CAT - B</a:t>
            </a:r>
            <a:r>
              <a:rPr lang="en-US" sz="2400" b="1" dirty="0" smtClean="0">
                <a:solidFill>
                  <a:srgbClr val="92D050"/>
                </a:solidFill>
              </a:rPr>
              <a:t>:</a:t>
            </a:r>
            <a:endParaRPr lang="en-US" sz="2400" b="1" dirty="0" smtClean="0">
              <a:solidFill>
                <a:srgbClr val="92D050"/>
              </a:solidFill>
            </a:endParaRPr>
          </a:p>
          <a:p>
            <a:pPr marL="0" indent="0">
              <a:buClr>
                <a:schemeClr val="bg1"/>
              </a:buClr>
              <a:buNone/>
            </a:pPr>
            <a:r>
              <a:rPr lang="en-US" sz="2400" b="1" dirty="0" smtClean="0">
                <a:solidFill>
                  <a:srgbClr val="92D050"/>
                </a:solidFill>
              </a:rPr>
              <a:t>Franchise fee : 3 lakhs + GST</a:t>
            </a:r>
          </a:p>
          <a:p>
            <a:pPr marL="0" indent="0">
              <a:buClr>
                <a:schemeClr val="bg1"/>
              </a:buClr>
              <a:buNone/>
            </a:pPr>
            <a:r>
              <a:rPr lang="en-US" sz="2400" b="1" dirty="0" smtClean="0">
                <a:solidFill>
                  <a:srgbClr val="92D050"/>
                </a:solidFill>
              </a:rPr>
              <a:t>Security Deposit : 60000</a:t>
            </a:r>
          </a:p>
          <a:p>
            <a:pPr marL="0" indent="0">
              <a:buClr>
                <a:schemeClr val="bg1"/>
              </a:buClr>
              <a:buNone/>
            </a:pPr>
            <a:r>
              <a:rPr lang="en-US" sz="2400" b="1" dirty="0" smtClean="0">
                <a:solidFill>
                  <a:srgbClr val="92D050"/>
                </a:solidFill>
              </a:rPr>
              <a:t>Agreement Period : 3 years</a:t>
            </a:r>
          </a:p>
          <a:p>
            <a:pPr marL="0" indent="0">
              <a:buClr>
                <a:schemeClr val="bg1"/>
              </a:buClr>
              <a:buNone/>
            </a:pPr>
            <a:r>
              <a:rPr lang="en-US" sz="2400" b="1" dirty="0" smtClean="0">
                <a:solidFill>
                  <a:srgbClr val="92D050"/>
                </a:solidFill>
              </a:rPr>
              <a:t>Infrastructure, Interior and Launch Cost </a:t>
            </a:r>
            <a:r>
              <a:rPr lang="en-US" sz="2400" b="1" dirty="0" smtClean="0">
                <a:solidFill>
                  <a:srgbClr val="92D050"/>
                </a:solidFill>
              </a:rPr>
              <a:t>:    Approx. 2.5 </a:t>
            </a:r>
            <a:r>
              <a:rPr lang="en-US" sz="2400" b="1" dirty="0" smtClean="0">
                <a:solidFill>
                  <a:srgbClr val="92D050"/>
                </a:solidFill>
              </a:rPr>
              <a:t>lakhs </a:t>
            </a:r>
            <a:r>
              <a:rPr lang="en-US" sz="2400" b="1" dirty="0">
                <a:solidFill>
                  <a:srgbClr val="92D050"/>
                </a:solidFill>
              </a:rPr>
              <a:t>(depends on space)</a:t>
            </a:r>
          </a:p>
          <a:p>
            <a:pPr marL="0" indent="0">
              <a:buClr>
                <a:schemeClr val="bg1"/>
              </a:buClr>
              <a:buNone/>
            </a:pPr>
            <a:r>
              <a:rPr lang="en-US" sz="2400" b="1" dirty="0" smtClean="0">
                <a:solidFill>
                  <a:srgbClr val="92D050"/>
                </a:solidFill>
              </a:rPr>
              <a:t>Royalty </a:t>
            </a:r>
            <a:r>
              <a:rPr lang="en-US" sz="2400" b="1" dirty="0">
                <a:solidFill>
                  <a:srgbClr val="92D050"/>
                </a:solidFill>
              </a:rPr>
              <a:t>Fee </a:t>
            </a:r>
            <a:r>
              <a:rPr lang="en-US" sz="2400" b="1" dirty="0" smtClean="0">
                <a:solidFill>
                  <a:srgbClr val="92D050"/>
                </a:solidFill>
              </a:rPr>
              <a:t>:10% </a:t>
            </a:r>
            <a:r>
              <a:rPr lang="en-US" sz="2400" b="1" dirty="0">
                <a:solidFill>
                  <a:srgbClr val="92D050"/>
                </a:solidFill>
              </a:rPr>
              <a:t>of the total </a:t>
            </a:r>
            <a:r>
              <a:rPr lang="en-US" sz="2400" b="1" dirty="0" smtClean="0">
                <a:solidFill>
                  <a:srgbClr val="92D050"/>
                </a:solidFill>
              </a:rPr>
              <a:t>annual revenue</a:t>
            </a:r>
            <a:r>
              <a:rPr lang="en-US" sz="2400" b="1" dirty="0">
                <a:solidFill>
                  <a:srgbClr val="92D050"/>
                </a:solidFill>
              </a:rPr>
              <a:t>.</a:t>
            </a:r>
          </a:p>
          <a:p>
            <a:pPr marL="0" indent="0">
              <a:buClr>
                <a:schemeClr val="bg1"/>
              </a:buClr>
              <a:buNone/>
            </a:pPr>
            <a:endParaRPr lang="en-US" sz="2400" b="1" dirty="0" smtClean="0">
              <a:solidFill>
                <a:srgbClr val="92D050"/>
              </a:solidFill>
            </a:endParaRPr>
          </a:p>
        </p:txBody>
      </p:sp>
    </p:spTree>
    <p:extLst>
      <p:ext uri="{BB962C8B-B14F-4D97-AF65-F5344CB8AC3E}">
        <p14:creationId xmlns:p14="http://schemas.microsoft.com/office/powerpoint/2010/main" val="1504470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smtClean="0">
                <a:solidFill>
                  <a:schemeClr val="bg1"/>
                </a:solidFill>
                <a:latin typeface="Arial Black" panose="020B0A04020102020204" pitchFamily="34" charset="0"/>
              </a:rPr>
              <a:t>Financial Investment</a:t>
            </a:r>
            <a:endParaRPr lang="en-US" sz="4000" b="1"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3648268" y="1894114"/>
            <a:ext cx="7507412" cy="3974980"/>
          </a:xfrm>
        </p:spPr>
        <p:txBody>
          <a:bodyPr>
            <a:normAutofit/>
          </a:bodyPr>
          <a:lstStyle/>
          <a:p>
            <a:pPr marL="0" indent="0">
              <a:buClr>
                <a:schemeClr val="bg1"/>
              </a:buClr>
              <a:buNone/>
            </a:pPr>
            <a:r>
              <a:rPr lang="en-US" sz="2400" b="1" u="sng" dirty="0" smtClean="0">
                <a:solidFill>
                  <a:srgbClr val="92D050"/>
                </a:solidFill>
              </a:rPr>
              <a:t>CAT - C</a:t>
            </a:r>
            <a:r>
              <a:rPr lang="en-US" sz="2400" b="1" dirty="0" smtClean="0">
                <a:solidFill>
                  <a:srgbClr val="92D050"/>
                </a:solidFill>
              </a:rPr>
              <a:t>:</a:t>
            </a:r>
            <a:endParaRPr lang="en-US" sz="2400" b="1" dirty="0" smtClean="0">
              <a:solidFill>
                <a:srgbClr val="92D050"/>
              </a:solidFill>
            </a:endParaRPr>
          </a:p>
          <a:p>
            <a:pPr marL="0" indent="0">
              <a:buClr>
                <a:schemeClr val="bg1"/>
              </a:buClr>
              <a:buNone/>
            </a:pPr>
            <a:r>
              <a:rPr lang="en-US" sz="2400" b="1" dirty="0" smtClean="0">
                <a:solidFill>
                  <a:srgbClr val="92D050"/>
                </a:solidFill>
              </a:rPr>
              <a:t>Franchise fee : 1.75lakh + GST</a:t>
            </a:r>
          </a:p>
          <a:p>
            <a:pPr marL="0" indent="0">
              <a:buClr>
                <a:schemeClr val="bg1"/>
              </a:buClr>
              <a:buNone/>
            </a:pPr>
            <a:r>
              <a:rPr lang="en-US" sz="2400" b="1" dirty="0" smtClean="0">
                <a:solidFill>
                  <a:srgbClr val="92D050"/>
                </a:solidFill>
              </a:rPr>
              <a:t>Security Deposit : 60000</a:t>
            </a:r>
          </a:p>
          <a:p>
            <a:pPr marL="0" indent="0">
              <a:buClr>
                <a:schemeClr val="bg1"/>
              </a:buClr>
              <a:buNone/>
            </a:pPr>
            <a:r>
              <a:rPr lang="en-US" sz="2400" b="1" dirty="0" smtClean="0">
                <a:solidFill>
                  <a:srgbClr val="92D050"/>
                </a:solidFill>
              </a:rPr>
              <a:t>Agreement Period : 3 years</a:t>
            </a:r>
          </a:p>
          <a:p>
            <a:pPr marL="0" indent="0">
              <a:buClr>
                <a:schemeClr val="bg1"/>
              </a:buClr>
              <a:buNone/>
            </a:pPr>
            <a:r>
              <a:rPr lang="en-US" sz="2400" b="1" dirty="0" smtClean="0">
                <a:solidFill>
                  <a:srgbClr val="92D050"/>
                </a:solidFill>
              </a:rPr>
              <a:t>Infrastructure, Interior and Launch Cost : </a:t>
            </a:r>
            <a:r>
              <a:rPr lang="en-US" sz="2400" b="1" dirty="0" smtClean="0">
                <a:solidFill>
                  <a:srgbClr val="92D050"/>
                </a:solidFill>
              </a:rPr>
              <a:t>   </a:t>
            </a:r>
            <a:r>
              <a:rPr lang="en-US" sz="2400" b="1" dirty="0" smtClean="0">
                <a:solidFill>
                  <a:srgbClr val="92D050"/>
                </a:solidFill>
              </a:rPr>
              <a:t>Approx</a:t>
            </a:r>
            <a:r>
              <a:rPr lang="en-US" sz="2400" b="1" dirty="0">
                <a:solidFill>
                  <a:srgbClr val="92D050"/>
                </a:solidFill>
              </a:rPr>
              <a:t>. </a:t>
            </a:r>
            <a:r>
              <a:rPr lang="en-US" sz="2400" b="1" dirty="0" smtClean="0">
                <a:solidFill>
                  <a:srgbClr val="92D050"/>
                </a:solidFill>
              </a:rPr>
              <a:t>2 </a:t>
            </a:r>
            <a:r>
              <a:rPr lang="en-US" sz="2400" b="1" dirty="0">
                <a:solidFill>
                  <a:srgbClr val="92D050"/>
                </a:solidFill>
              </a:rPr>
              <a:t>lakh (depends on space)</a:t>
            </a:r>
          </a:p>
          <a:p>
            <a:pPr marL="0" indent="0">
              <a:buClr>
                <a:schemeClr val="bg1"/>
              </a:buClr>
              <a:buNone/>
            </a:pPr>
            <a:r>
              <a:rPr lang="en-US" sz="2400" b="1" dirty="0" smtClean="0">
                <a:solidFill>
                  <a:srgbClr val="92D050"/>
                </a:solidFill>
              </a:rPr>
              <a:t>Royalty </a:t>
            </a:r>
            <a:r>
              <a:rPr lang="en-US" sz="2400" b="1" dirty="0">
                <a:solidFill>
                  <a:srgbClr val="92D050"/>
                </a:solidFill>
              </a:rPr>
              <a:t>Fee </a:t>
            </a:r>
            <a:r>
              <a:rPr lang="en-US" sz="2400" b="1" dirty="0" smtClean="0">
                <a:solidFill>
                  <a:srgbClr val="92D050"/>
                </a:solidFill>
              </a:rPr>
              <a:t>: 10% </a:t>
            </a:r>
            <a:r>
              <a:rPr lang="en-US" sz="2400" b="1" dirty="0">
                <a:solidFill>
                  <a:srgbClr val="92D050"/>
                </a:solidFill>
              </a:rPr>
              <a:t>of the </a:t>
            </a:r>
            <a:r>
              <a:rPr lang="en-US" sz="2400" b="1" dirty="0" smtClean="0">
                <a:solidFill>
                  <a:srgbClr val="92D050"/>
                </a:solidFill>
              </a:rPr>
              <a:t>Total Annual Revenue</a:t>
            </a:r>
            <a:r>
              <a:rPr lang="en-US" sz="2400" b="1" dirty="0">
                <a:solidFill>
                  <a:srgbClr val="92D050"/>
                </a:solidFill>
              </a:rPr>
              <a:t>.</a:t>
            </a:r>
          </a:p>
          <a:p>
            <a:pPr marL="0" indent="0">
              <a:buClr>
                <a:schemeClr val="bg1"/>
              </a:buClr>
              <a:buNone/>
            </a:pPr>
            <a:endParaRPr lang="en-US" sz="2400" b="1" dirty="0" smtClean="0">
              <a:solidFill>
                <a:srgbClr val="92D050"/>
              </a:solidFill>
            </a:endParaRPr>
          </a:p>
        </p:txBody>
      </p:sp>
    </p:spTree>
    <p:extLst>
      <p:ext uri="{BB962C8B-B14F-4D97-AF65-F5344CB8AC3E}">
        <p14:creationId xmlns:p14="http://schemas.microsoft.com/office/powerpoint/2010/main" val="673961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smtClean="0">
                <a:solidFill>
                  <a:schemeClr val="bg1"/>
                </a:solidFill>
                <a:latin typeface="Arial Black" panose="020B0A04020102020204" pitchFamily="34" charset="0"/>
              </a:rPr>
              <a:t>Franchisee Benefits</a:t>
            </a:r>
            <a:endParaRPr lang="en-US" sz="4000" b="1"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3648268" y="1894114"/>
            <a:ext cx="7507412" cy="3974980"/>
          </a:xfrm>
        </p:spPr>
        <p:txBody>
          <a:bodyPr>
            <a:normAutofit/>
          </a:bodyPr>
          <a:lstStyle/>
          <a:p>
            <a:pPr>
              <a:buClr>
                <a:schemeClr val="bg1"/>
              </a:buClr>
              <a:buFont typeface="Wingdings" pitchFamily="2" charset="2"/>
              <a:buChar char="v"/>
            </a:pPr>
            <a:r>
              <a:rPr lang="en-US" sz="2400" b="1" dirty="0" smtClean="0">
                <a:solidFill>
                  <a:srgbClr val="92D050"/>
                </a:solidFill>
              </a:rPr>
              <a:t>Exclusive One Centre in a Town</a:t>
            </a:r>
          </a:p>
          <a:p>
            <a:pPr>
              <a:buClr>
                <a:schemeClr val="bg1"/>
              </a:buClr>
              <a:buFont typeface="Wingdings" pitchFamily="2" charset="2"/>
              <a:buChar char="v"/>
            </a:pPr>
            <a:r>
              <a:rPr lang="en-US" sz="2400" b="1" dirty="0" smtClean="0">
                <a:solidFill>
                  <a:srgbClr val="92D050"/>
                </a:solidFill>
              </a:rPr>
              <a:t>Study Materials for enrolled students @just 450</a:t>
            </a:r>
          </a:p>
          <a:p>
            <a:pPr>
              <a:buClr>
                <a:schemeClr val="bg1"/>
              </a:buClr>
              <a:buFont typeface="Wingdings" pitchFamily="2" charset="2"/>
              <a:buChar char="v"/>
            </a:pPr>
            <a:r>
              <a:rPr lang="en-US" sz="2400" b="1" dirty="0" smtClean="0">
                <a:solidFill>
                  <a:srgbClr val="92D050"/>
                </a:solidFill>
              </a:rPr>
              <a:t>Business Coaching and Mentoring</a:t>
            </a:r>
          </a:p>
          <a:p>
            <a:pPr>
              <a:buClr>
                <a:schemeClr val="bg1"/>
              </a:buClr>
              <a:buFont typeface="Wingdings" pitchFamily="2" charset="2"/>
              <a:buChar char="v"/>
            </a:pPr>
            <a:r>
              <a:rPr lang="en-US" sz="2400" b="1" dirty="0" smtClean="0">
                <a:solidFill>
                  <a:srgbClr val="92D050"/>
                </a:solidFill>
              </a:rPr>
              <a:t>Branding Solution</a:t>
            </a:r>
          </a:p>
          <a:p>
            <a:pPr marL="0" indent="0">
              <a:buClr>
                <a:schemeClr val="bg1"/>
              </a:buClr>
              <a:buNone/>
            </a:pPr>
            <a:endParaRPr lang="en-US" sz="2400" b="1" dirty="0" smtClean="0">
              <a:solidFill>
                <a:srgbClr val="92D050"/>
              </a:solidFill>
            </a:endParaRPr>
          </a:p>
        </p:txBody>
      </p:sp>
    </p:spTree>
    <p:extLst>
      <p:ext uri="{BB962C8B-B14F-4D97-AF65-F5344CB8AC3E}">
        <p14:creationId xmlns:p14="http://schemas.microsoft.com/office/powerpoint/2010/main" val="3744933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62901" y="721217"/>
            <a:ext cx="8564452" cy="3000776"/>
          </a:xfrm>
        </p:spPr>
        <p:txBody>
          <a:bodyPr>
            <a:normAutofit fontScale="90000"/>
          </a:bodyPr>
          <a:lstStyle/>
          <a:p>
            <a:pPr algn="ctr"/>
            <a:r>
              <a:rPr lang="en-US" sz="1800" b="1" dirty="0" smtClean="0">
                <a:solidFill>
                  <a:srgbClr val="FFFF00"/>
                </a:solidFill>
              </a:rPr>
              <a:t>Organized players </a:t>
            </a:r>
            <a:r>
              <a:rPr lang="en-US" sz="1800" b="1" dirty="0">
                <a:solidFill>
                  <a:srgbClr val="FFFF00"/>
                </a:solidFill>
              </a:rPr>
              <a:t>a</a:t>
            </a:r>
            <a:r>
              <a:rPr lang="en-US" sz="1800" b="1" dirty="0" smtClean="0">
                <a:solidFill>
                  <a:srgbClr val="FFFF00"/>
                </a:solidFill>
              </a:rPr>
              <a:t>ccount for only 5% of the IELTS market while unorganized players account for the rest of the 5000cr. IELTS market.</a:t>
            </a:r>
            <a:br>
              <a:rPr lang="en-US" sz="1800" b="1" dirty="0" smtClean="0">
                <a:solidFill>
                  <a:srgbClr val="FFFF00"/>
                </a:solidFill>
              </a:rPr>
            </a:br>
            <a:r>
              <a:rPr lang="en-US" sz="1800" b="1" dirty="0">
                <a:solidFill>
                  <a:srgbClr val="FFFF00"/>
                </a:solidFill>
              </a:rPr>
              <a:t/>
            </a:r>
            <a:br>
              <a:rPr lang="en-US" sz="1800" b="1" dirty="0">
                <a:solidFill>
                  <a:srgbClr val="FFFF00"/>
                </a:solidFill>
              </a:rPr>
            </a:br>
            <a:r>
              <a:rPr lang="en-US" sz="1800" b="1" dirty="0">
                <a:solidFill>
                  <a:srgbClr val="FFFF00"/>
                </a:solidFill>
              </a:rPr>
              <a:t/>
            </a:r>
            <a:br>
              <a:rPr lang="en-US" sz="1800" b="1" dirty="0">
                <a:solidFill>
                  <a:srgbClr val="FFFF00"/>
                </a:solidFill>
              </a:rPr>
            </a:br>
            <a:r>
              <a:rPr lang="en-US" sz="1800" b="1" dirty="0">
                <a:solidFill>
                  <a:srgbClr val="FFFF00"/>
                </a:solidFill>
              </a:rPr>
              <a:t>If you wait too long, you run the risk of missing the bus, as for every 20 km radius, we allot just one franchisee. It’s first come, first serve - so before fate leaves you high and dry, make the move and make it yours</a:t>
            </a:r>
            <a:r>
              <a:rPr lang="en-US" sz="1800" b="1" dirty="0" smtClean="0">
                <a:solidFill>
                  <a:srgbClr val="FFFF00"/>
                </a:solidFill>
              </a:rPr>
              <a:t>.</a:t>
            </a:r>
            <a:br>
              <a:rPr lang="en-US" sz="1800" b="1" dirty="0" smtClean="0">
                <a:solidFill>
                  <a:srgbClr val="FFFF00"/>
                </a:solidFill>
              </a:rPr>
            </a:br>
            <a:r>
              <a:rPr lang="en-US" sz="1800" b="1" dirty="0">
                <a:solidFill>
                  <a:srgbClr val="FFFF00"/>
                </a:solidFill>
              </a:rPr>
              <a:t/>
            </a:r>
            <a:br>
              <a:rPr lang="en-US" sz="1800" b="1" dirty="0">
                <a:solidFill>
                  <a:srgbClr val="FFFF00"/>
                </a:solidFill>
              </a:rPr>
            </a:br>
            <a:r>
              <a:rPr lang="en-US" sz="1800" b="1" dirty="0">
                <a:solidFill>
                  <a:srgbClr val="FFFF00"/>
                </a:solidFill>
              </a:rPr>
              <a:t>Remember it’s BRAND COSMO - Wouldn’t be on shelves for too long</a:t>
            </a:r>
            <a:r>
              <a:rPr lang="en-US" sz="1800" b="1" dirty="0" smtClean="0">
                <a:solidFill>
                  <a:srgbClr val="FFFF00"/>
                </a:solidFill>
              </a:rPr>
              <a:t>.</a:t>
            </a:r>
            <a:br>
              <a:rPr lang="en-US" sz="1800" b="1" dirty="0" smtClean="0">
                <a:solidFill>
                  <a:srgbClr val="FFFF00"/>
                </a:solidFill>
              </a:rPr>
            </a:br>
            <a:r>
              <a:rPr lang="en-US" sz="1800" b="1" dirty="0">
                <a:solidFill>
                  <a:srgbClr val="FFFF00"/>
                </a:solidFill>
              </a:rPr>
              <a:t/>
            </a:r>
            <a:br>
              <a:rPr lang="en-US" sz="1800" b="1" dirty="0">
                <a:solidFill>
                  <a:srgbClr val="FFFF00"/>
                </a:solidFill>
              </a:rPr>
            </a:br>
            <a:r>
              <a:rPr lang="en-US" sz="1800" b="1" dirty="0" smtClean="0">
                <a:solidFill>
                  <a:srgbClr val="FFFF00"/>
                </a:solidFill>
              </a:rPr>
              <a:t>Be </a:t>
            </a:r>
            <a:r>
              <a:rPr lang="en-US" sz="1800" b="1" dirty="0">
                <a:solidFill>
                  <a:srgbClr val="FFFF00"/>
                </a:solidFill>
              </a:rPr>
              <a:t>Savvy, Be Wise, Take a COSMO Franchise.</a:t>
            </a:r>
            <a:r>
              <a:rPr lang="en-US" sz="1800" b="1" dirty="0" smtClean="0">
                <a:solidFill>
                  <a:srgbClr val="FFFF00"/>
                </a:solidFill>
              </a:rPr>
              <a:t/>
            </a:r>
            <a:br>
              <a:rPr lang="en-US" sz="1800" b="1" dirty="0" smtClean="0">
                <a:solidFill>
                  <a:srgbClr val="FFFF00"/>
                </a:solidFill>
              </a:rPr>
            </a:br>
            <a:r>
              <a:rPr lang="en-US" sz="1800" b="1" dirty="0" smtClean="0">
                <a:solidFill>
                  <a:srgbClr val="FFFF00"/>
                </a:solidFill>
              </a:rPr>
              <a:t/>
            </a:r>
            <a:br>
              <a:rPr lang="en-US" sz="1800" b="1" dirty="0" smtClean="0">
                <a:solidFill>
                  <a:srgbClr val="FFFF00"/>
                </a:solidFill>
              </a:rPr>
            </a:br>
            <a:endParaRPr lang="en-US" sz="1800" b="1" dirty="0">
              <a:solidFill>
                <a:srgbClr val="FFFF00"/>
              </a:solidFill>
            </a:endParaRPr>
          </a:p>
        </p:txBody>
      </p:sp>
      <p:sp>
        <p:nvSpPr>
          <p:cNvPr id="3" name="Subtitle 2"/>
          <p:cNvSpPr>
            <a:spLocks noGrp="1"/>
          </p:cNvSpPr>
          <p:nvPr>
            <p:ph type="subTitle" idx="1"/>
          </p:nvPr>
        </p:nvSpPr>
        <p:spPr>
          <a:xfrm>
            <a:off x="1654629" y="2930234"/>
            <a:ext cx="9144000" cy="1655762"/>
          </a:xfrm>
        </p:spPr>
        <p:txBody>
          <a:bodyPr>
            <a:normAutofit/>
          </a:bodyPr>
          <a:lstStyle/>
          <a:p>
            <a:pPr algn="ctr"/>
            <a:endParaRPr lang="en-US" cap="none" dirty="0">
              <a:solidFill>
                <a:schemeClr val="bg1"/>
              </a:solidFill>
            </a:endParaRPr>
          </a:p>
          <a:p>
            <a:pPr algn="ctr"/>
            <a:endParaRPr lang="en-US" cap="none" dirty="0">
              <a:solidFill>
                <a:schemeClr val="bg1"/>
              </a:solidFill>
            </a:endParaRPr>
          </a:p>
          <a:p>
            <a:pPr algn="ctr"/>
            <a:r>
              <a:rPr lang="en-US" cap="none" dirty="0">
                <a:solidFill>
                  <a:schemeClr val="bg1"/>
                </a:solidFill>
              </a:rPr>
              <a:t>www.cosmocentre.in</a:t>
            </a:r>
          </a:p>
        </p:txBody>
      </p:sp>
    </p:spTree>
    <p:extLst>
      <p:ext uri="{BB962C8B-B14F-4D97-AF65-F5344CB8AC3E}">
        <p14:creationId xmlns:p14="http://schemas.microsoft.com/office/powerpoint/2010/main" val="2391232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220047"/>
            <a:ext cx="7507411" cy="1326813"/>
          </a:xfrm>
        </p:spPr>
        <p:txBody>
          <a:bodyPr>
            <a:normAutofit/>
          </a:bodyPr>
          <a:lstStyle/>
          <a:p>
            <a:pPr algn="ctr"/>
            <a:r>
              <a:rPr lang="en-US" sz="4000" b="1" dirty="0">
                <a:solidFill>
                  <a:schemeClr val="bg1"/>
                </a:solidFill>
                <a:latin typeface="Arial Black" panose="020B0A04020102020204" pitchFamily="34" charset="0"/>
              </a:rPr>
              <a:t>What We Do?</a:t>
            </a:r>
          </a:p>
        </p:txBody>
      </p:sp>
      <p:sp>
        <p:nvSpPr>
          <p:cNvPr id="3" name="Content Placeholder 2"/>
          <p:cNvSpPr>
            <a:spLocks noGrp="1"/>
          </p:cNvSpPr>
          <p:nvPr>
            <p:ph idx="1"/>
          </p:nvPr>
        </p:nvSpPr>
        <p:spPr>
          <a:xfrm>
            <a:off x="3762568" y="1358900"/>
            <a:ext cx="7507412" cy="3976794"/>
          </a:xfrm>
        </p:spPr>
        <p:txBody>
          <a:bodyPr>
            <a:normAutofit/>
          </a:bodyPr>
          <a:lstStyle/>
          <a:p>
            <a:endParaRPr lang="en-US" sz="2800" b="1" dirty="0" smtClean="0">
              <a:solidFill>
                <a:srgbClr val="FFFF00"/>
              </a:solidFill>
            </a:endParaRPr>
          </a:p>
          <a:p>
            <a:r>
              <a:rPr lang="en-US" sz="2800" b="1" dirty="0" smtClean="0">
                <a:solidFill>
                  <a:srgbClr val="FFFF00"/>
                </a:solidFill>
              </a:rPr>
              <a:t>India’s single-most influential player in the English Language Exam (IELTS &amp; OET) business arena - COSMO Centre.</a:t>
            </a:r>
          </a:p>
          <a:p>
            <a:r>
              <a:rPr lang="en-US" sz="2800" b="1" dirty="0" smtClean="0">
                <a:solidFill>
                  <a:srgbClr val="FFFF00"/>
                </a:solidFill>
              </a:rPr>
              <a:t>Rated No.2 IELTS coaching center in INDIA (just behind British Council) by independent agencies.</a:t>
            </a:r>
          </a:p>
        </p:txBody>
      </p:sp>
    </p:spTree>
    <p:extLst>
      <p:ext uri="{BB962C8B-B14F-4D97-AF65-F5344CB8AC3E}">
        <p14:creationId xmlns:p14="http://schemas.microsoft.com/office/powerpoint/2010/main" val="264056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a:solidFill>
                  <a:schemeClr val="bg1"/>
                </a:solidFill>
                <a:latin typeface="Arial Black" panose="020B0A04020102020204" pitchFamily="34" charset="0"/>
              </a:rPr>
              <a:t>Why Take A </a:t>
            </a:r>
            <a:r>
              <a:rPr lang="en-US" sz="4000" b="1" dirty="0" smtClean="0">
                <a:solidFill>
                  <a:schemeClr val="bg1"/>
                </a:solidFill>
                <a:latin typeface="Arial Black" panose="020B0A04020102020204" pitchFamily="34" charset="0"/>
              </a:rPr>
              <a:t>Franchise?</a:t>
            </a:r>
            <a:endParaRPr lang="en-US" sz="4000" b="1"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3648268" y="1894114"/>
            <a:ext cx="7507412" cy="3974980"/>
          </a:xfrm>
        </p:spPr>
        <p:txBody>
          <a:bodyPr>
            <a:normAutofit lnSpcReduction="10000"/>
          </a:bodyPr>
          <a:lstStyle/>
          <a:p>
            <a:pPr algn="just">
              <a:buClr>
                <a:schemeClr val="bg1"/>
              </a:buClr>
              <a:buFont typeface="Wingdings" panose="05000000000000000000" pitchFamily="2" charset="2"/>
              <a:buChar char="v"/>
            </a:pPr>
            <a:r>
              <a:rPr lang="en-US" sz="2400" b="1" dirty="0">
                <a:solidFill>
                  <a:srgbClr val="FFFF00"/>
                </a:solidFill>
              </a:rPr>
              <a:t>Very few people have the natural ability to be efficient at all aspects of running a successful business.</a:t>
            </a:r>
          </a:p>
          <a:p>
            <a:pPr>
              <a:buClr>
                <a:schemeClr val="bg1"/>
              </a:buClr>
              <a:buFont typeface="Wingdings" panose="05000000000000000000" pitchFamily="2" charset="2"/>
              <a:buChar char="v"/>
            </a:pPr>
            <a:r>
              <a:rPr lang="en-US" sz="2400" b="1" dirty="0" smtClean="0">
                <a:solidFill>
                  <a:srgbClr val="FFFF00"/>
                </a:solidFill>
              </a:rPr>
              <a:t>A franchise offers </a:t>
            </a:r>
            <a:r>
              <a:rPr lang="en-US" sz="2400" b="1" dirty="0">
                <a:solidFill>
                  <a:srgbClr val="FFFF00"/>
                </a:solidFill>
              </a:rPr>
              <a:t>a structure for </a:t>
            </a:r>
            <a:r>
              <a:rPr lang="en-US" sz="2400" b="1" dirty="0" smtClean="0">
                <a:solidFill>
                  <a:srgbClr val="FFFF00"/>
                </a:solidFill>
              </a:rPr>
              <a:t>launching, operating </a:t>
            </a:r>
            <a:r>
              <a:rPr lang="en-US" sz="2400" b="1" dirty="0">
                <a:solidFill>
                  <a:srgbClr val="FFFF00"/>
                </a:solidFill>
              </a:rPr>
              <a:t>and growing a business.</a:t>
            </a:r>
          </a:p>
          <a:p>
            <a:pPr>
              <a:buClr>
                <a:schemeClr val="bg1"/>
              </a:buClr>
              <a:buFont typeface="Wingdings" panose="05000000000000000000" pitchFamily="2" charset="2"/>
              <a:buChar char="v"/>
            </a:pPr>
            <a:r>
              <a:rPr lang="en-US" sz="2400" b="1" dirty="0" smtClean="0">
                <a:solidFill>
                  <a:srgbClr val="FFFF00"/>
                </a:solidFill>
              </a:rPr>
              <a:t>Supported </a:t>
            </a:r>
            <a:r>
              <a:rPr lang="en-US" sz="2400" b="1" dirty="0">
                <a:solidFill>
                  <a:srgbClr val="FFFF00"/>
                </a:solidFill>
              </a:rPr>
              <a:t>by an established brand and a team </a:t>
            </a:r>
            <a:r>
              <a:rPr lang="en-US" sz="2400" b="1" dirty="0" smtClean="0">
                <a:solidFill>
                  <a:srgbClr val="FFFF00"/>
                </a:solidFill>
              </a:rPr>
              <a:t>which has extensive </a:t>
            </a:r>
            <a:r>
              <a:rPr lang="en-US" sz="2400" b="1" dirty="0">
                <a:solidFill>
                  <a:srgbClr val="FFFF00"/>
                </a:solidFill>
              </a:rPr>
              <a:t>industry and business experience</a:t>
            </a:r>
            <a:r>
              <a:rPr lang="en-US" sz="2400" b="1" dirty="0" smtClean="0">
                <a:solidFill>
                  <a:srgbClr val="FFFF00"/>
                </a:solidFill>
              </a:rPr>
              <a:t>.</a:t>
            </a:r>
            <a:endParaRPr lang="en-US" sz="2400" b="1" dirty="0">
              <a:solidFill>
                <a:srgbClr val="FFFF00"/>
              </a:solidFill>
            </a:endParaRPr>
          </a:p>
          <a:p>
            <a:pPr>
              <a:buClr>
                <a:schemeClr val="bg1"/>
              </a:buClr>
              <a:buFont typeface="Wingdings" panose="05000000000000000000" pitchFamily="2" charset="2"/>
              <a:buChar char="v"/>
            </a:pPr>
            <a:r>
              <a:rPr lang="en-US" sz="2400" b="1" dirty="0">
                <a:solidFill>
                  <a:srgbClr val="FFFF00"/>
                </a:solidFill>
              </a:rPr>
              <a:t>An opportunity to enhance your management abilities within an established business model.</a:t>
            </a:r>
          </a:p>
        </p:txBody>
      </p:sp>
    </p:spTree>
    <p:extLst>
      <p:ext uri="{BB962C8B-B14F-4D97-AF65-F5344CB8AC3E}">
        <p14:creationId xmlns:p14="http://schemas.microsoft.com/office/powerpoint/2010/main" val="918321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7361" y="371911"/>
            <a:ext cx="7507411" cy="1326813"/>
          </a:xfrm>
        </p:spPr>
        <p:txBody>
          <a:bodyPr>
            <a:normAutofit/>
          </a:bodyPr>
          <a:lstStyle/>
          <a:p>
            <a:pPr algn="ctr"/>
            <a:r>
              <a:rPr lang="en-US" b="1" dirty="0" smtClean="0">
                <a:solidFill>
                  <a:schemeClr val="bg1"/>
                </a:solidFill>
                <a:latin typeface="Arial Black" panose="020B0A04020102020204" pitchFamily="34" charset="0"/>
              </a:rPr>
              <a:t>IELTS</a:t>
            </a:r>
            <a:r>
              <a:rPr lang="en-US" b="1" dirty="0">
                <a:solidFill>
                  <a:schemeClr val="bg1"/>
                </a:solidFill>
                <a:latin typeface="Arial Black" panose="020B0A04020102020204" pitchFamily="34" charset="0"/>
              </a:rPr>
              <a:t> </a:t>
            </a:r>
            <a:r>
              <a:rPr lang="en-US" b="1" dirty="0" smtClean="0">
                <a:solidFill>
                  <a:schemeClr val="bg1"/>
                </a:solidFill>
                <a:latin typeface="Arial Black" panose="020B0A04020102020204" pitchFamily="34" charset="0"/>
              </a:rPr>
              <a:t>– A Tremendous Business Potential</a:t>
            </a:r>
            <a:endParaRPr lang="en-US" b="1"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3815693" y="2343956"/>
            <a:ext cx="7507412" cy="4739426"/>
          </a:xfrm>
        </p:spPr>
        <p:txBody>
          <a:bodyPr>
            <a:normAutofit/>
          </a:bodyPr>
          <a:lstStyle/>
          <a:p>
            <a:pPr>
              <a:buClr>
                <a:schemeClr val="bg1"/>
              </a:buClr>
              <a:buFont typeface="Wingdings" panose="05000000000000000000" pitchFamily="2" charset="2"/>
              <a:buChar char="v"/>
            </a:pPr>
            <a:r>
              <a:rPr lang="en-US" sz="2400" b="1" dirty="0" smtClean="0">
                <a:solidFill>
                  <a:srgbClr val="FFFF00"/>
                </a:solidFill>
              </a:rPr>
              <a:t>The world’s </a:t>
            </a:r>
            <a:r>
              <a:rPr lang="en-US" sz="2400" b="1" dirty="0">
                <a:solidFill>
                  <a:srgbClr val="FFFF00"/>
                </a:solidFill>
              </a:rPr>
              <a:t>most popular high stakes English proficiency </a:t>
            </a:r>
            <a:r>
              <a:rPr lang="en-US" sz="2400" b="1" dirty="0" smtClean="0">
                <a:solidFill>
                  <a:srgbClr val="FFFF00"/>
                </a:solidFill>
              </a:rPr>
              <a:t>test</a:t>
            </a:r>
          </a:p>
          <a:p>
            <a:pPr>
              <a:buClr>
                <a:schemeClr val="bg1"/>
              </a:buClr>
              <a:buFont typeface="Wingdings" panose="05000000000000000000" pitchFamily="2" charset="2"/>
              <a:buChar char="v"/>
            </a:pPr>
            <a:r>
              <a:rPr lang="en-US" sz="2400" b="1" dirty="0">
                <a:solidFill>
                  <a:srgbClr val="FFFF00"/>
                </a:solidFill>
              </a:rPr>
              <a:t>2.5 million test takers around the </a:t>
            </a:r>
            <a:r>
              <a:rPr lang="en-US" sz="2400" b="1" dirty="0" smtClean="0">
                <a:solidFill>
                  <a:srgbClr val="FFFF00"/>
                </a:solidFill>
              </a:rPr>
              <a:t>world in 2018 </a:t>
            </a:r>
          </a:p>
          <a:p>
            <a:pPr>
              <a:buClr>
                <a:schemeClr val="bg1"/>
              </a:buClr>
              <a:buFont typeface="Wingdings" panose="05000000000000000000" pitchFamily="2" charset="2"/>
              <a:buChar char="v"/>
            </a:pPr>
            <a:r>
              <a:rPr lang="en-US" sz="2400" b="1" dirty="0" smtClean="0">
                <a:solidFill>
                  <a:srgbClr val="FFFF00"/>
                </a:solidFill>
              </a:rPr>
              <a:t>32.12% Y-o-Y growth in the no.of students in 2018</a:t>
            </a:r>
          </a:p>
          <a:p>
            <a:pPr>
              <a:buClr>
                <a:schemeClr val="bg1"/>
              </a:buClr>
              <a:buFont typeface="Wingdings" panose="05000000000000000000" pitchFamily="2" charset="2"/>
              <a:buChar char="v"/>
            </a:pPr>
            <a:r>
              <a:rPr lang="en-US" sz="2400" b="1" dirty="0" smtClean="0">
                <a:solidFill>
                  <a:srgbClr val="FFFF00"/>
                </a:solidFill>
              </a:rPr>
              <a:t>Impossible to </a:t>
            </a:r>
            <a:r>
              <a:rPr lang="en-US" sz="2400" b="1" cap="all" dirty="0" smtClean="0">
                <a:solidFill>
                  <a:srgbClr val="FFFF00"/>
                </a:solidFill>
              </a:rPr>
              <a:t>study, live </a:t>
            </a:r>
            <a:r>
              <a:rPr lang="en-US" sz="2400" b="1" dirty="0">
                <a:solidFill>
                  <a:srgbClr val="FFFF00"/>
                </a:solidFill>
              </a:rPr>
              <a:t>or </a:t>
            </a:r>
            <a:r>
              <a:rPr lang="en-US" sz="2400" b="1" cap="all" dirty="0">
                <a:solidFill>
                  <a:srgbClr val="FFFF00"/>
                </a:solidFill>
              </a:rPr>
              <a:t>work </a:t>
            </a:r>
            <a:r>
              <a:rPr lang="en-US" sz="2400" b="1" dirty="0" smtClean="0">
                <a:solidFill>
                  <a:srgbClr val="FFFF00"/>
                </a:solidFill>
              </a:rPr>
              <a:t>in the developed world without IELTS</a:t>
            </a:r>
            <a:endParaRPr lang="en-US" sz="2400" b="1" dirty="0">
              <a:solidFill>
                <a:srgbClr val="FFFF00"/>
              </a:solidFill>
            </a:endParaRPr>
          </a:p>
          <a:p>
            <a:pPr>
              <a:buClr>
                <a:schemeClr val="bg1"/>
              </a:buClr>
              <a:buFont typeface="Wingdings" panose="05000000000000000000" pitchFamily="2" charset="2"/>
              <a:buChar char="v"/>
            </a:pPr>
            <a:r>
              <a:rPr lang="en-US" sz="2400" b="1" dirty="0">
                <a:solidFill>
                  <a:srgbClr val="FFFF00"/>
                </a:solidFill>
              </a:rPr>
              <a:t>More than 9,000 organizations </a:t>
            </a:r>
            <a:r>
              <a:rPr lang="en-US" sz="2400" b="1" dirty="0" smtClean="0">
                <a:solidFill>
                  <a:srgbClr val="FFFF00"/>
                </a:solidFill>
              </a:rPr>
              <a:t>,in about 140 countries worldwide </a:t>
            </a:r>
            <a:r>
              <a:rPr lang="en-US" sz="2400" b="1" dirty="0">
                <a:solidFill>
                  <a:srgbClr val="FFFF00"/>
                </a:solidFill>
              </a:rPr>
              <a:t>recognize the </a:t>
            </a:r>
            <a:r>
              <a:rPr lang="en-US" sz="2400" b="1" dirty="0" smtClean="0">
                <a:solidFill>
                  <a:srgbClr val="FFFF00"/>
                </a:solidFill>
              </a:rPr>
              <a:t>IELTS</a:t>
            </a:r>
            <a:endParaRPr lang="en-US" sz="2400" b="1" dirty="0">
              <a:solidFill>
                <a:srgbClr val="FFFF00"/>
              </a:solidFill>
            </a:endParaRPr>
          </a:p>
        </p:txBody>
      </p:sp>
    </p:spTree>
    <p:extLst>
      <p:ext uri="{BB962C8B-B14F-4D97-AF65-F5344CB8AC3E}">
        <p14:creationId xmlns:p14="http://schemas.microsoft.com/office/powerpoint/2010/main" val="281200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smtClean="0">
                <a:solidFill>
                  <a:schemeClr val="bg1"/>
                </a:solidFill>
                <a:latin typeface="Arial Black" panose="020B0A04020102020204" pitchFamily="34" charset="0"/>
              </a:rPr>
              <a:t>OET FRANCHISE</a:t>
            </a:r>
            <a:br>
              <a:rPr lang="en-US" sz="4000" b="1" dirty="0" smtClean="0">
                <a:solidFill>
                  <a:schemeClr val="bg1"/>
                </a:solidFill>
                <a:latin typeface="Arial Black" panose="020B0A04020102020204" pitchFamily="34" charset="0"/>
              </a:rPr>
            </a:br>
            <a:endParaRPr lang="en-US" sz="4000" b="1" dirty="0">
              <a:solidFill>
                <a:schemeClr val="bg1"/>
              </a:solidFill>
              <a:latin typeface="Arial Black" panose="020B0A04020102020204" pitchFamily="34" charset="0"/>
            </a:endParaRPr>
          </a:p>
        </p:txBody>
      </p:sp>
      <p:sp>
        <p:nvSpPr>
          <p:cNvPr id="3" name="Content Placeholder 2"/>
          <p:cNvSpPr>
            <a:spLocks noGrp="1"/>
          </p:cNvSpPr>
          <p:nvPr>
            <p:ph idx="1"/>
          </p:nvPr>
        </p:nvSpPr>
        <p:spPr>
          <a:xfrm>
            <a:off x="3648268" y="1894114"/>
            <a:ext cx="7507412" cy="3974980"/>
          </a:xfrm>
        </p:spPr>
        <p:txBody>
          <a:bodyPr>
            <a:normAutofit/>
          </a:bodyPr>
          <a:lstStyle/>
          <a:p>
            <a:pPr>
              <a:buClr>
                <a:schemeClr val="bg1"/>
              </a:buClr>
              <a:buFont typeface="Wingdings" panose="05000000000000000000" pitchFamily="2" charset="2"/>
              <a:buChar char="v"/>
            </a:pPr>
            <a:r>
              <a:rPr lang="en-US" sz="2400" b="1" dirty="0">
                <a:solidFill>
                  <a:srgbClr val="FFFF00"/>
                </a:solidFill>
              </a:rPr>
              <a:t>Helps to prove you have the right level of English for work or study.</a:t>
            </a:r>
          </a:p>
          <a:p>
            <a:pPr>
              <a:buClr>
                <a:schemeClr val="bg1"/>
              </a:buClr>
              <a:buFont typeface="Wingdings" panose="05000000000000000000" pitchFamily="2" charset="2"/>
              <a:buChar char="v"/>
            </a:pPr>
            <a:r>
              <a:rPr lang="en-US" sz="2400" b="1" dirty="0">
                <a:solidFill>
                  <a:srgbClr val="FFFF00"/>
                </a:solidFill>
              </a:rPr>
              <a:t>Uses real healthcare scenarios so you’ll feel more confident on test day.</a:t>
            </a:r>
          </a:p>
          <a:p>
            <a:pPr>
              <a:buClr>
                <a:schemeClr val="bg1"/>
              </a:buClr>
              <a:buFont typeface="Wingdings" panose="05000000000000000000" pitchFamily="2" charset="2"/>
              <a:buChar char="v"/>
            </a:pPr>
            <a:r>
              <a:rPr lang="en-US" sz="2400" b="1" dirty="0">
                <a:solidFill>
                  <a:srgbClr val="FFFF00"/>
                </a:solidFill>
              </a:rPr>
              <a:t>Widely recognized as proof of English proficiency for registration, study and work in the healthcare sector.</a:t>
            </a:r>
          </a:p>
          <a:p>
            <a:pPr>
              <a:buClr>
                <a:schemeClr val="bg1"/>
              </a:buClr>
              <a:buFont typeface="Wingdings" panose="05000000000000000000" pitchFamily="2" charset="2"/>
              <a:buChar char="v"/>
            </a:pPr>
            <a:r>
              <a:rPr lang="en-US" sz="2400" b="1" dirty="0">
                <a:solidFill>
                  <a:srgbClr val="FFFF00"/>
                </a:solidFill>
              </a:rPr>
              <a:t>Helps you develop language skills for success in your career.</a:t>
            </a:r>
          </a:p>
        </p:txBody>
      </p:sp>
    </p:spTree>
    <p:extLst>
      <p:ext uri="{BB962C8B-B14F-4D97-AF65-F5344CB8AC3E}">
        <p14:creationId xmlns:p14="http://schemas.microsoft.com/office/powerpoint/2010/main" val="2481165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a:solidFill>
                  <a:schemeClr val="bg1"/>
                </a:solidFill>
                <a:latin typeface="Arial Black" panose="020B0A04020102020204" pitchFamily="34" charset="0"/>
              </a:rPr>
              <a:t>Why COSMO?</a:t>
            </a:r>
          </a:p>
        </p:txBody>
      </p:sp>
      <p:sp>
        <p:nvSpPr>
          <p:cNvPr id="3" name="Content Placeholder 2"/>
          <p:cNvSpPr>
            <a:spLocks noGrp="1"/>
          </p:cNvSpPr>
          <p:nvPr>
            <p:ph idx="1"/>
          </p:nvPr>
        </p:nvSpPr>
        <p:spPr>
          <a:xfrm>
            <a:off x="3661147" y="1229493"/>
            <a:ext cx="7507412" cy="4997442"/>
          </a:xfrm>
        </p:spPr>
        <p:txBody>
          <a:bodyPr>
            <a:normAutofit/>
          </a:bodyPr>
          <a:lstStyle/>
          <a:p>
            <a:pPr>
              <a:buClr>
                <a:schemeClr val="bg1"/>
              </a:buClr>
              <a:buFont typeface="Wingdings" panose="05000000000000000000" pitchFamily="2" charset="2"/>
              <a:buChar char="v"/>
            </a:pPr>
            <a:r>
              <a:rPr lang="en-US" sz="2400" b="1" dirty="0">
                <a:solidFill>
                  <a:srgbClr val="92D050"/>
                </a:solidFill>
              </a:rPr>
              <a:t>We have plethora of exclusive, updated and focused study materials for each </a:t>
            </a:r>
            <a:r>
              <a:rPr lang="en-US" sz="2400" b="1" dirty="0" smtClean="0">
                <a:solidFill>
                  <a:srgbClr val="92D050"/>
                </a:solidFill>
              </a:rPr>
              <a:t>module</a:t>
            </a:r>
          </a:p>
          <a:p>
            <a:pPr>
              <a:buClr>
                <a:schemeClr val="bg1"/>
              </a:buClr>
              <a:buFont typeface="Wingdings" panose="05000000000000000000" pitchFamily="2" charset="2"/>
              <a:buChar char="v"/>
            </a:pPr>
            <a:r>
              <a:rPr lang="en-US" sz="2400" b="1" dirty="0" smtClean="0">
                <a:solidFill>
                  <a:srgbClr val="92D050"/>
                </a:solidFill>
              </a:rPr>
              <a:t>Well-known </a:t>
            </a:r>
            <a:r>
              <a:rPr lang="en-US" sz="2400" b="1" dirty="0">
                <a:solidFill>
                  <a:srgbClr val="92D050"/>
                </a:solidFill>
              </a:rPr>
              <a:t>Brand </a:t>
            </a:r>
            <a:r>
              <a:rPr lang="en-US" sz="2400" b="1" dirty="0" smtClean="0">
                <a:solidFill>
                  <a:srgbClr val="92D050"/>
                </a:solidFill>
              </a:rPr>
              <a:t>Name</a:t>
            </a:r>
          </a:p>
          <a:p>
            <a:pPr>
              <a:buClr>
                <a:schemeClr val="bg1"/>
              </a:buClr>
              <a:buFont typeface="Wingdings" panose="05000000000000000000" pitchFamily="2" charset="2"/>
              <a:buChar char="v"/>
            </a:pPr>
            <a:r>
              <a:rPr lang="en-US" sz="2400" b="1" dirty="0">
                <a:solidFill>
                  <a:srgbClr val="92D050"/>
                </a:solidFill>
              </a:rPr>
              <a:t>Faculty Training Support - Training provided by our experienced trainers for your faculty to maintain COSMO level standards </a:t>
            </a:r>
          </a:p>
          <a:p>
            <a:pPr>
              <a:buClr>
                <a:schemeClr val="bg1"/>
              </a:buClr>
              <a:buFont typeface="Wingdings" panose="05000000000000000000" pitchFamily="2" charset="2"/>
              <a:buChar char="v"/>
            </a:pPr>
            <a:r>
              <a:rPr lang="en-US" sz="2400" b="1" dirty="0" smtClean="0">
                <a:solidFill>
                  <a:srgbClr val="92D050"/>
                </a:solidFill>
              </a:rPr>
              <a:t>Commission </a:t>
            </a:r>
            <a:r>
              <a:rPr lang="en-US" sz="2400" b="1" dirty="0">
                <a:solidFill>
                  <a:srgbClr val="92D050"/>
                </a:solidFill>
              </a:rPr>
              <a:t>for candidates </a:t>
            </a:r>
            <a:r>
              <a:rPr lang="en-US" sz="2400" b="1" dirty="0" smtClean="0">
                <a:solidFill>
                  <a:srgbClr val="92D050"/>
                </a:solidFill>
              </a:rPr>
              <a:t>who </a:t>
            </a:r>
            <a:r>
              <a:rPr lang="en-US" sz="2400" b="1" dirty="0">
                <a:solidFill>
                  <a:srgbClr val="92D050"/>
                </a:solidFill>
              </a:rPr>
              <a:t>pursue their Higher Studies through COSMO Overseas Education</a:t>
            </a:r>
            <a:endParaRPr lang="en-US" sz="2400" b="1" dirty="0" smtClean="0">
              <a:solidFill>
                <a:srgbClr val="92D050"/>
              </a:solidFill>
            </a:endParaRPr>
          </a:p>
          <a:p>
            <a:pPr>
              <a:buClr>
                <a:schemeClr val="bg1"/>
              </a:buClr>
              <a:buFont typeface="Wingdings" panose="05000000000000000000" pitchFamily="2" charset="2"/>
              <a:buChar char="v"/>
            </a:pPr>
            <a:r>
              <a:rPr lang="en-US" sz="2400" b="1" dirty="0">
                <a:solidFill>
                  <a:srgbClr val="92D050"/>
                </a:solidFill>
              </a:rPr>
              <a:t>We Give You More - In fact, Much More Than Just a Training </a:t>
            </a:r>
            <a:r>
              <a:rPr lang="en-US" sz="2400" b="1" dirty="0" smtClean="0">
                <a:solidFill>
                  <a:srgbClr val="92D050"/>
                </a:solidFill>
              </a:rPr>
              <a:t>Franchise</a:t>
            </a:r>
            <a:endParaRPr lang="en-US" sz="2400" b="1" dirty="0">
              <a:solidFill>
                <a:srgbClr val="92D050"/>
              </a:solidFill>
            </a:endParaRPr>
          </a:p>
        </p:txBody>
      </p:sp>
    </p:spTree>
    <p:extLst>
      <p:ext uri="{BB962C8B-B14F-4D97-AF65-F5344CB8AC3E}">
        <p14:creationId xmlns:p14="http://schemas.microsoft.com/office/powerpoint/2010/main" val="910288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a:solidFill>
                  <a:schemeClr val="bg1"/>
                </a:solidFill>
                <a:latin typeface="Arial Black" panose="020B0A04020102020204" pitchFamily="34" charset="0"/>
              </a:rPr>
              <a:t>COSMO Special</a:t>
            </a:r>
          </a:p>
        </p:txBody>
      </p:sp>
      <p:sp>
        <p:nvSpPr>
          <p:cNvPr id="3" name="Content Placeholder 2"/>
          <p:cNvSpPr>
            <a:spLocks noGrp="1"/>
          </p:cNvSpPr>
          <p:nvPr>
            <p:ph idx="1"/>
          </p:nvPr>
        </p:nvSpPr>
        <p:spPr>
          <a:xfrm>
            <a:off x="3648269" y="1894114"/>
            <a:ext cx="7381175" cy="3974980"/>
          </a:xfrm>
        </p:spPr>
        <p:txBody>
          <a:bodyPr>
            <a:normAutofit/>
          </a:bodyPr>
          <a:lstStyle/>
          <a:p>
            <a:pPr>
              <a:buClr>
                <a:schemeClr val="bg1"/>
              </a:buClr>
              <a:buFont typeface="Wingdings" panose="05000000000000000000" pitchFamily="2" charset="2"/>
              <a:buChar char="v"/>
            </a:pPr>
            <a:r>
              <a:rPr lang="en-US" sz="2400" b="1" dirty="0" smtClean="0">
                <a:solidFill>
                  <a:srgbClr val="92D050"/>
                </a:solidFill>
              </a:rPr>
              <a:t>Pattern-Based Writing Techniques</a:t>
            </a:r>
          </a:p>
          <a:p>
            <a:pPr>
              <a:buClr>
                <a:schemeClr val="bg1"/>
              </a:buClr>
              <a:buFont typeface="Wingdings" panose="05000000000000000000" pitchFamily="2" charset="2"/>
              <a:buChar char="v"/>
            </a:pPr>
            <a:r>
              <a:rPr lang="en-US" sz="2400" b="1" dirty="0" smtClean="0">
                <a:solidFill>
                  <a:srgbClr val="92D050"/>
                </a:solidFill>
              </a:rPr>
              <a:t>Method-Based Speaking Techniques</a:t>
            </a:r>
          </a:p>
          <a:p>
            <a:pPr>
              <a:buClr>
                <a:schemeClr val="bg1"/>
              </a:buClr>
              <a:buFont typeface="Wingdings" panose="05000000000000000000" pitchFamily="2" charset="2"/>
              <a:buChar char="v"/>
            </a:pPr>
            <a:r>
              <a:rPr lang="en-US" sz="2400" b="1" dirty="0" smtClean="0">
                <a:solidFill>
                  <a:srgbClr val="92D050"/>
                </a:solidFill>
              </a:rPr>
              <a:t>The ONLY Academy in India with Concept-Based IELTS Training</a:t>
            </a:r>
          </a:p>
          <a:p>
            <a:pPr>
              <a:buClr>
                <a:schemeClr val="bg1"/>
              </a:buClr>
              <a:buFont typeface="Wingdings" panose="05000000000000000000" pitchFamily="2" charset="2"/>
              <a:buChar char="v"/>
            </a:pPr>
            <a:r>
              <a:rPr lang="en-US" sz="2400" b="1" dirty="0" smtClean="0">
                <a:solidFill>
                  <a:srgbClr val="92D050"/>
                </a:solidFill>
              </a:rPr>
              <a:t>Grouping Techniques Designed &amp; Taught ONLY @ COSMO Centre</a:t>
            </a:r>
          </a:p>
          <a:p>
            <a:pPr>
              <a:buClr>
                <a:schemeClr val="bg1"/>
              </a:buClr>
              <a:buFont typeface="Wingdings" panose="05000000000000000000" pitchFamily="2" charset="2"/>
              <a:buChar char="v"/>
            </a:pPr>
            <a:r>
              <a:rPr lang="en-US" sz="2400" b="1" dirty="0" smtClean="0">
                <a:solidFill>
                  <a:srgbClr val="92D050"/>
                </a:solidFill>
              </a:rPr>
              <a:t>Micro </a:t>
            </a:r>
            <a:r>
              <a:rPr lang="en-US" sz="2400" b="1" dirty="0">
                <a:solidFill>
                  <a:srgbClr val="92D050"/>
                </a:solidFill>
              </a:rPr>
              <a:t>&amp; Macro Essay Analysis &amp; </a:t>
            </a:r>
            <a:r>
              <a:rPr lang="en-US" sz="2400" b="1" dirty="0" smtClean="0">
                <a:solidFill>
                  <a:srgbClr val="92D050"/>
                </a:solidFill>
              </a:rPr>
              <a:t>Feedback</a:t>
            </a:r>
            <a:endParaRPr lang="en-US" sz="2400" b="1" dirty="0">
              <a:solidFill>
                <a:srgbClr val="92D050"/>
              </a:solidFill>
            </a:endParaRPr>
          </a:p>
        </p:txBody>
      </p:sp>
    </p:spTree>
    <p:extLst>
      <p:ext uri="{BB962C8B-B14F-4D97-AF65-F5344CB8AC3E}">
        <p14:creationId xmlns:p14="http://schemas.microsoft.com/office/powerpoint/2010/main" val="1357425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a:solidFill>
                  <a:schemeClr val="bg1"/>
                </a:solidFill>
                <a:latin typeface="Arial Black" panose="020B0A04020102020204" pitchFamily="34" charset="0"/>
              </a:rPr>
              <a:t>Our Vision</a:t>
            </a:r>
          </a:p>
        </p:txBody>
      </p:sp>
      <p:sp>
        <p:nvSpPr>
          <p:cNvPr id="3" name="Content Placeholder 2"/>
          <p:cNvSpPr>
            <a:spLocks noGrp="1"/>
          </p:cNvSpPr>
          <p:nvPr>
            <p:ph idx="1"/>
          </p:nvPr>
        </p:nvSpPr>
        <p:spPr>
          <a:xfrm>
            <a:off x="3648268" y="1894114"/>
            <a:ext cx="7507412" cy="3974980"/>
          </a:xfrm>
        </p:spPr>
        <p:txBody>
          <a:bodyPr>
            <a:normAutofit/>
          </a:bodyPr>
          <a:lstStyle/>
          <a:p>
            <a:pPr marL="0" indent="0">
              <a:buNone/>
            </a:pPr>
            <a:r>
              <a:rPr lang="en-US" sz="2800" b="1" dirty="0">
                <a:solidFill>
                  <a:srgbClr val="FFFF00"/>
                </a:solidFill>
              </a:rPr>
              <a:t>To be one of the largest and most trusted organization helping young people build careers through advice on education options, products and services.</a:t>
            </a:r>
          </a:p>
        </p:txBody>
      </p:sp>
    </p:spTree>
    <p:extLst>
      <p:ext uri="{BB962C8B-B14F-4D97-AF65-F5344CB8AC3E}">
        <p14:creationId xmlns:p14="http://schemas.microsoft.com/office/powerpoint/2010/main" val="2824433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8268" y="410547"/>
            <a:ext cx="7507411" cy="1326813"/>
          </a:xfrm>
        </p:spPr>
        <p:txBody>
          <a:bodyPr>
            <a:normAutofit/>
          </a:bodyPr>
          <a:lstStyle/>
          <a:p>
            <a:pPr algn="ctr"/>
            <a:r>
              <a:rPr lang="en-US" sz="4000" b="1" dirty="0">
                <a:solidFill>
                  <a:schemeClr val="bg1"/>
                </a:solidFill>
                <a:latin typeface="Arial Black" panose="020B0A04020102020204" pitchFamily="34" charset="0"/>
              </a:rPr>
              <a:t>Our Mission</a:t>
            </a:r>
          </a:p>
        </p:txBody>
      </p:sp>
      <p:sp>
        <p:nvSpPr>
          <p:cNvPr id="3" name="Content Placeholder 2"/>
          <p:cNvSpPr>
            <a:spLocks noGrp="1"/>
          </p:cNvSpPr>
          <p:nvPr>
            <p:ph idx="1"/>
          </p:nvPr>
        </p:nvSpPr>
        <p:spPr>
          <a:xfrm>
            <a:off x="3648268" y="1894114"/>
            <a:ext cx="7507412" cy="3974980"/>
          </a:xfrm>
        </p:spPr>
        <p:txBody>
          <a:bodyPr>
            <a:normAutofit/>
          </a:bodyPr>
          <a:lstStyle/>
          <a:p>
            <a:pPr marL="0" indent="0">
              <a:buNone/>
            </a:pPr>
            <a:r>
              <a:rPr lang="en-US" sz="2800" b="1" dirty="0">
                <a:solidFill>
                  <a:srgbClr val="FFFF00"/>
                </a:solidFill>
                <a:latin typeface="+mj-lt"/>
              </a:rPr>
              <a:t>We provide reliable and professional advice and educational products to students in order to empower them to develop their </a:t>
            </a:r>
            <a:r>
              <a:rPr lang="en-US" sz="2800" b="1" dirty="0" smtClean="0">
                <a:solidFill>
                  <a:srgbClr val="FFFF00"/>
                </a:solidFill>
                <a:latin typeface="+mj-lt"/>
              </a:rPr>
              <a:t>careers.</a:t>
            </a:r>
          </a:p>
        </p:txBody>
      </p:sp>
    </p:spTree>
    <p:extLst>
      <p:ext uri="{BB962C8B-B14F-4D97-AF65-F5344CB8AC3E}">
        <p14:creationId xmlns:p14="http://schemas.microsoft.com/office/powerpoint/2010/main" val="165699379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22690</TotalTime>
  <Words>692</Words>
  <Application>Microsoft Office PowerPoint</Application>
  <PresentationFormat>Custom</PresentationFormat>
  <Paragraphs>92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Facet</vt:lpstr>
      <vt:lpstr>The Best IELTS Coaching Centre  Kerala The Trailblazer, The Money-Spinner &amp; Record Breaker in English Language Exam Training Business </vt:lpstr>
      <vt:lpstr>What We Do?</vt:lpstr>
      <vt:lpstr>Why Take A Franchise?</vt:lpstr>
      <vt:lpstr>IELTS – A Tremendous Business Potential</vt:lpstr>
      <vt:lpstr>OET FRANCHISE </vt:lpstr>
      <vt:lpstr>Why COSMO?</vt:lpstr>
      <vt:lpstr>COSMO Special</vt:lpstr>
      <vt:lpstr>Our Vision</vt:lpstr>
      <vt:lpstr>Our Mission</vt:lpstr>
      <vt:lpstr>Intended Audience</vt:lpstr>
      <vt:lpstr>Basic Requirements </vt:lpstr>
      <vt:lpstr>Basic Requirements </vt:lpstr>
      <vt:lpstr>Financial Investment</vt:lpstr>
      <vt:lpstr>Financial Investment</vt:lpstr>
      <vt:lpstr>Financial Investment</vt:lpstr>
      <vt:lpstr>Financial Investment</vt:lpstr>
      <vt:lpstr>Franchisee Benefits</vt:lpstr>
      <vt:lpstr>Organized players account for only 5% of the IELTS market while unorganized players account for the rest of the 5000cr. IELTS market.   If you wait too long, you run the risk of missing the bus, as for every 20 km radius, we allot just one franchisee. It’s first come, first serve - so before fate leaves you high and dry, make the move and make it yours.  Remember it’s BRAND COSMO - Wouldn’t be on shelves for too long.  Be Savvy, Be Wise, Take a COSMO Franchise.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55</cp:revision>
  <dcterms:created xsi:type="dcterms:W3CDTF">2019-01-04T12:48:22Z</dcterms:created>
  <dcterms:modified xsi:type="dcterms:W3CDTF">2019-10-05T10:56:03Z</dcterms:modified>
</cp:coreProperties>
</file>